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7" r:id="rId6"/>
    <p:sldId id="263" r:id="rId7"/>
    <p:sldId id="262" r:id="rId8"/>
    <p:sldId id="264" r:id="rId9"/>
    <p:sldId id="268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42AE61B-3DE2-41F0-8F0C-B9C2909F1D48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5717BC0-816A-4008-8644-AA9B67F73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42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C522E16-74C0-4B4B-AD88-3A694D4ACA8F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45D65DF-4654-4F69-9CEA-C1AD9E679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95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B4BE-B076-469F-9D5F-67674BB6842C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B4BE-B076-469F-9D5F-67674BB6842C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B4BE-B076-469F-9D5F-67674BB6842C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B4BE-B076-469F-9D5F-67674BB6842C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B4BE-B076-469F-9D5F-67674BB6842C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B4BE-B076-469F-9D5F-67674BB6842C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B4BE-B076-469F-9D5F-67674BB6842C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B4BE-B076-469F-9D5F-67674BB6842C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B4BE-B076-469F-9D5F-67674BB6842C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B4BE-B076-469F-9D5F-67674BB6842C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FB4BE-B076-469F-9D5F-67674BB6842C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8CFB4BE-B076-469F-9D5F-67674BB6842C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30D34C5-0CD8-4D50-A544-CA17EE7A89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Symbol: </a:t>
            </a:r>
            <a:r>
              <a:rPr lang="en-US" dirty="0" smtClean="0"/>
              <a:t>It is when something </a:t>
            </a:r>
            <a:r>
              <a:rPr lang="en-US" b="1" dirty="0" smtClean="0"/>
              <a:t>concrete</a:t>
            </a:r>
            <a:r>
              <a:rPr lang="en-US" dirty="0" smtClean="0"/>
              <a:t> (something you can touch, see, smell, hear, or taste) represents something </a:t>
            </a:r>
            <a:r>
              <a:rPr lang="en-US" b="1" dirty="0" smtClean="0"/>
              <a:t>abstract</a:t>
            </a:r>
            <a:r>
              <a:rPr lang="en-US" dirty="0" smtClean="0"/>
              <a:t> (an idea).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3600"/>
          </a:xfrm>
        </p:spPr>
        <p:txBody>
          <a:bodyPr/>
          <a:lstStyle/>
          <a:p>
            <a:r>
              <a:rPr lang="en-US" dirty="0" smtClean="0">
                <a:latin typeface="+mj-lt"/>
              </a:rPr>
              <a:t>Three Level of Symbolism</a:t>
            </a:r>
            <a:endParaRPr lang="en-US" dirty="0">
              <a:latin typeface="+mj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914229"/>
              </p:ext>
            </p:extLst>
          </p:nvPr>
        </p:nvGraphicFramePr>
        <p:xfrm>
          <a:off x="838200" y="2362200"/>
          <a:ext cx="73914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/>
              </a:tblGrid>
              <a:tr h="7874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Level 3: What universal ideas could those details</a:t>
                      </a:r>
                      <a:r>
                        <a:rPr lang="en-US" baseline="0" dirty="0" smtClean="0">
                          <a:latin typeface="+mj-lt"/>
                        </a:rPr>
                        <a:t> represent?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Level 2: What could these details represent either in history or society?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Level 1: What are some of the </a:t>
                      </a:r>
                      <a:r>
                        <a:rPr lang="en-US" dirty="0" smtClean="0">
                          <a:latin typeface="+mj-lt"/>
                        </a:rPr>
                        <a:t>concrete/literal </a:t>
                      </a:r>
                      <a:r>
                        <a:rPr lang="en-US" dirty="0" smtClean="0">
                          <a:latin typeface="+mj-lt"/>
                        </a:rPr>
                        <a:t>details of the </a:t>
                      </a:r>
                      <a:r>
                        <a:rPr lang="en-US" dirty="0" smtClean="0">
                          <a:latin typeface="+mj-lt"/>
                        </a:rPr>
                        <a:t>symbol?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Symbols in everyday life…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Dollar </a:t>
            </a:r>
            <a:r>
              <a:rPr lang="en-US" dirty="0" smtClean="0"/>
              <a:t>Bill, Dollar Bill, </a:t>
            </a:r>
            <a:r>
              <a:rPr lang="en-US" dirty="0" err="1" smtClean="0"/>
              <a:t>y’all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514600"/>
            <a:ext cx="47625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81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Working Through Symbolism</a:t>
            </a:r>
            <a:endParaRPr lang="en-US" dirty="0">
              <a:latin typeface="+mj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3656481"/>
              </p:ext>
            </p:extLst>
          </p:nvPr>
        </p:nvGraphicFramePr>
        <p:xfrm>
          <a:off x="914400" y="2438400"/>
          <a:ext cx="73914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/>
              </a:tblGrid>
              <a:tr h="7874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Level 3: Universally, money represents the idea of wealth, success, </a:t>
                      </a:r>
                      <a:r>
                        <a:rPr lang="en-US" dirty="0" smtClean="0">
                          <a:latin typeface="+mj-lt"/>
                        </a:rPr>
                        <a:t>desire.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Level 2: American Society uses the</a:t>
                      </a:r>
                      <a:r>
                        <a:rPr lang="en-US" baseline="0" dirty="0" smtClean="0">
                          <a:latin typeface="+mj-lt"/>
                        </a:rPr>
                        <a:t> dollar bill as its </a:t>
                      </a:r>
                      <a:r>
                        <a:rPr lang="en-US" baseline="0" dirty="0" smtClean="0">
                          <a:latin typeface="+mj-lt"/>
                        </a:rPr>
                        <a:t>currency. It </a:t>
                      </a:r>
                      <a:r>
                        <a:rPr lang="en-US" baseline="0" dirty="0" smtClean="0">
                          <a:latin typeface="+mj-lt"/>
                        </a:rPr>
                        <a:t>acts as a material to trade with, to make </a:t>
                      </a:r>
                      <a:r>
                        <a:rPr lang="en-US" baseline="0" dirty="0" smtClean="0">
                          <a:latin typeface="+mj-lt"/>
                        </a:rPr>
                        <a:t>purchases with. 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Level 1: Concrete/literal:</a:t>
                      </a:r>
                      <a:r>
                        <a:rPr lang="en-US" baseline="0" dirty="0" smtClean="0">
                          <a:latin typeface="+mj-lt"/>
                        </a:rPr>
                        <a:t> A dollar bill is a piece of green </a:t>
                      </a:r>
                      <a:r>
                        <a:rPr lang="en-US" baseline="0" dirty="0" smtClean="0">
                          <a:latin typeface="+mj-lt"/>
                        </a:rPr>
                        <a:t>paper.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Something to think about…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		Remember, symbols can have more than one meaning!</a:t>
            </a:r>
          </a:p>
          <a:p>
            <a:endParaRPr lang="en-US" sz="2000" dirty="0" smtClean="0"/>
          </a:p>
          <a:p>
            <a:r>
              <a:rPr lang="en-US" sz="2000" dirty="0" smtClean="0"/>
              <a:t>What could money symbolically represent to a self-made millionaire?</a:t>
            </a:r>
          </a:p>
          <a:p>
            <a:endParaRPr lang="en-US" sz="2000" dirty="0" smtClean="0"/>
          </a:p>
          <a:p>
            <a:r>
              <a:rPr lang="en-US" sz="2000" dirty="0" smtClean="0"/>
              <a:t>What could money symbolically represent to a homeless person?</a:t>
            </a:r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267200"/>
            <a:ext cx="262932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4253345"/>
            <a:ext cx="2381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Wedding Ring</a:t>
            </a:r>
            <a:endParaRPr lang="en-US" dirty="0"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133600"/>
            <a:ext cx="30480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Let’s do this one together…</a:t>
            </a:r>
            <a:endParaRPr lang="en-US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608274"/>
              </p:ext>
            </p:extLst>
          </p:nvPr>
        </p:nvGraphicFramePr>
        <p:xfrm>
          <a:off x="990600" y="2514600"/>
          <a:ext cx="73914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/>
              </a:tblGrid>
              <a:tr h="7874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Level 3: What universal ideas could those details</a:t>
                      </a:r>
                      <a:r>
                        <a:rPr lang="en-US" baseline="0" dirty="0" smtClean="0">
                          <a:latin typeface="+mj-lt"/>
                        </a:rPr>
                        <a:t> represent?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Level 2: What could these details represent either in history or society?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</a:rPr>
                        <a:t>Level 1: What are some of the literal details of the symbol?</a:t>
                      </a:r>
                    </a:p>
                    <a:p>
                      <a:endParaRPr lang="en-US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38400" y="518160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What does a wedding ring symbolize to a newly married couple? To a couple that has been married for fifty years? 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Symbolic situations in life…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Thumbs up</a:t>
            </a:r>
          </a:p>
          <a:p>
            <a:endParaRPr lang="en-US" dirty="0" smtClean="0"/>
          </a:p>
          <a:p>
            <a:r>
              <a:rPr lang="en-US" dirty="0" smtClean="0"/>
              <a:t>Coal in your Christmas Stocking </a:t>
            </a:r>
          </a:p>
          <a:p>
            <a:endParaRPr lang="en-US" dirty="0" smtClean="0"/>
          </a:p>
          <a:p>
            <a:r>
              <a:rPr lang="en-US" dirty="0" smtClean="0"/>
              <a:t>Giving or receiving </a:t>
            </a:r>
            <a:r>
              <a:rPr lang="en-US" dirty="0" smtClean="0"/>
              <a:t>flowers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What </a:t>
            </a:r>
            <a:r>
              <a:rPr lang="en-US" sz="2800" dirty="0" smtClean="0"/>
              <a:t>ABSTRACT ideas </a:t>
            </a:r>
            <a:r>
              <a:rPr lang="en-US" sz="2800" dirty="0" smtClean="0"/>
              <a:t>do these </a:t>
            </a:r>
            <a:r>
              <a:rPr lang="en-US" sz="2800" dirty="0" smtClean="0"/>
              <a:t>situations/actions represent?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Motif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 MOTIF IS…</a:t>
            </a:r>
          </a:p>
          <a:p>
            <a:r>
              <a:rPr lang="en-US" b="1" dirty="0"/>
              <a:t>When we are talking about a motif within a </a:t>
            </a:r>
            <a:r>
              <a:rPr lang="en-US" b="1" dirty="0" smtClean="0"/>
              <a:t>text: </a:t>
            </a:r>
          </a:p>
          <a:p>
            <a:pPr marL="0" indent="0">
              <a:buNone/>
            </a:pPr>
            <a:r>
              <a:rPr lang="en-US" dirty="0" smtClean="0"/>
              <a:t>Any </a:t>
            </a:r>
            <a:r>
              <a:rPr lang="en-US" dirty="0"/>
              <a:t>reoccurring object, symbol, phrase, idea, etc. that helps you to understand the theme (message of the novel</a:t>
            </a:r>
            <a:r>
              <a:rPr lang="en-US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82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246</TotalTime>
  <Words>286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Executive</vt:lpstr>
      <vt:lpstr>Symbolism</vt:lpstr>
      <vt:lpstr>Three Level of Symbolism</vt:lpstr>
      <vt:lpstr>Symbols in everyday life…</vt:lpstr>
      <vt:lpstr>Working Through Symbolism</vt:lpstr>
      <vt:lpstr>Something to think about…</vt:lpstr>
      <vt:lpstr>Wedding Ring</vt:lpstr>
      <vt:lpstr>Let’s do this one together…</vt:lpstr>
      <vt:lpstr>Symbolic situations in life…</vt:lpstr>
      <vt:lpstr>Motif</vt:lpstr>
    </vt:vector>
  </TitlesOfParts>
  <Company>University of Massachusetts Boston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Killing Mr. Griffin</dc:title>
  <dc:creator>refuser</dc:creator>
  <cp:lastModifiedBy>KATHLEEN VOLTA</cp:lastModifiedBy>
  <cp:revision>17</cp:revision>
  <cp:lastPrinted>2017-09-20T17:42:47Z</cp:lastPrinted>
  <dcterms:created xsi:type="dcterms:W3CDTF">2011-10-26T23:27:21Z</dcterms:created>
  <dcterms:modified xsi:type="dcterms:W3CDTF">2017-09-20T17:43:11Z</dcterms:modified>
</cp:coreProperties>
</file>