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handoutMasterIdLst>
    <p:handoutMasterId r:id="rId13"/>
  </p:handoutMasterIdLst>
  <p:sldIdLst>
    <p:sldId id="256" r:id="rId2"/>
    <p:sldId id="257" r:id="rId3"/>
    <p:sldId id="258" r:id="rId4"/>
    <p:sldId id="259" r:id="rId5"/>
    <p:sldId id="263" r:id="rId6"/>
    <p:sldId id="265" r:id="rId7"/>
    <p:sldId id="268" r:id="rId8"/>
    <p:sldId id="266" r:id="rId9"/>
    <p:sldId id="269" r:id="rId10"/>
    <p:sldId id="261" r:id="rId11"/>
    <p:sldId id="264"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007CB8A-7AD4-4B2C-BE29-B0EBF09B3C3A}" type="datetimeFigureOut">
              <a:rPr lang="en-US" smtClean="0"/>
              <a:t>9/14/2017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B3E6C1B5-4578-4752-8320-F2924392CD07}" type="slidenum">
              <a:rPr lang="en-US" smtClean="0"/>
              <a:t>‹#›</a:t>
            </a:fld>
            <a:endParaRPr lang="en-US"/>
          </a:p>
        </p:txBody>
      </p:sp>
    </p:spTree>
    <p:extLst>
      <p:ext uri="{BB962C8B-B14F-4D97-AF65-F5344CB8AC3E}">
        <p14:creationId xmlns:p14="http://schemas.microsoft.com/office/powerpoint/2010/main" val="1527596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3C59416-2084-4760-8C00-7D72E125A5B7}"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375F3-9BDC-4841-AC23-62BEEAF0AC48}"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59416-2084-4760-8C00-7D72E125A5B7}"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59416-2084-4760-8C00-7D72E125A5B7}"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59416-2084-4760-8C00-7D72E125A5B7}"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83C59416-2084-4760-8C00-7D72E125A5B7}" type="datetimeFigureOut">
              <a:rPr lang="en-US" smtClean="0"/>
              <a:t>9/14/2017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726375F3-9BDC-4841-AC23-62BEEAF0AC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59416-2084-4760-8C00-7D72E125A5B7}"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59416-2084-4760-8C00-7D72E125A5B7}" type="datetimeFigureOut">
              <a:rPr lang="en-US" smtClean="0"/>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59416-2084-4760-8C00-7D72E125A5B7}" type="datetimeFigureOut">
              <a:rPr lang="en-US" smtClean="0"/>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59416-2084-4760-8C00-7D72E125A5B7}" type="datetimeFigureOut">
              <a:rPr lang="en-US" smtClean="0"/>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375F3-9BDC-4841-AC23-62BEEAF0AC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C59416-2084-4760-8C00-7D72E125A5B7}"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375F3-9BDC-4841-AC23-62BEEAF0AC48}"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83C59416-2084-4760-8C00-7D72E125A5B7}"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375F3-9BDC-4841-AC23-62BEEAF0AC48}"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3C59416-2084-4760-8C00-7D72E125A5B7}" type="datetimeFigureOut">
              <a:rPr lang="en-US" smtClean="0"/>
              <a:t>9/14/2017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26375F3-9BDC-4841-AC23-62BEEAF0AC4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a:t>
            </a:r>
            <a:endParaRPr lang="en-US" dirty="0"/>
          </a:p>
        </p:txBody>
      </p:sp>
      <p:sp>
        <p:nvSpPr>
          <p:cNvPr id="3" name="Subtitle 2"/>
          <p:cNvSpPr>
            <a:spLocks noGrp="1"/>
          </p:cNvSpPr>
          <p:nvPr>
            <p:ph type="subTitle" idx="1"/>
          </p:nvPr>
        </p:nvSpPr>
        <p:spPr/>
        <p:txBody>
          <a:bodyPr/>
          <a:lstStyle/>
          <a:p>
            <a:r>
              <a:rPr lang="en-US" i="1" dirty="0" smtClean="0"/>
              <a:t>What does it all mean?</a:t>
            </a:r>
            <a:endParaRPr lang="en-US" i="1" dirty="0"/>
          </a:p>
        </p:txBody>
      </p:sp>
    </p:spTree>
    <p:extLst>
      <p:ext uri="{BB962C8B-B14F-4D97-AF65-F5344CB8AC3E}">
        <p14:creationId xmlns:p14="http://schemas.microsoft.com/office/powerpoint/2010/main" val="685569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Why is it important? </a:t>
            </a:r>
            <a:endParaRPr lang="en-US" sz="6600" dirty="0"/>
          </a:p>
        </p:txBody>
      </p:sp>
      <p:sp>
        <p:nvSpPr>
          <p:cNvPr id="3" name="Content Placeholder 2"/>
          <p:cNvSpPr>
            <a:spLocks noGrp="1"/>
          </p:cNvSpPr>
          <p:nvPr>
            <p:ph idx="1"/>
          </p:nvPr>
        </p:nvSpPr>
        <p:spPr/>
        <p:txBody>
          <a:bodyPr/>
          <a:lstStyle/>
          <a:p>
            <a:r>
              <a:rPr lang="en-US" dirty="0" smtClean="0"/>
              <a:t>This is the point of literature! An author’s theme may not always align with your own thoughts and beliefs, but by learning other people’s views we are challenged to reconsider our own opinions. </a:t>
            </a:r>
          </a:p>
          <a:p>
            <a:r>
              <a:rPr lang="en-US" dirty="0" smtClean="0"/>
              <a:t>Even if your experience differs from the author’s, the underlying truths of a theme can help us make connections. </a:t>
            </a:r>
          </a:p>
          <a:p>
            <a:r>
              <a:rPr lang="en-US" dirty="0" smtClean="0"/>
              <a:t>Theme in literature helps us expand our thoughts and understand different views, which helps us create deeper meanings for ourselves and our own philosophical views. </a:t>
            </a:r>
            <a:endParaRPr lang="en-US" dirty="0"/>
          </a:p>
        </p:txBody>
      </p:sp>
    </p:spTree>
    <p:extLst>
      <p:ext uri="{BB962C8B-B14F-4D97-AF65-F5344CB8AC3E}">
        <p14:creationId xmlns:p14="http://schemas.microsoft.com/office/powerpoint/2010/main" val="2647314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274320">
              <a:spcBef>
                <a:spcPts val="0"/>
              </a:spcBef>
              <a:tabLst/>
            </a:pPr>
            <a:r>
              <a:rPr lang="en-US" sz="6600" dirty="0" smtClean="0">
                <a:ln w="13335" cmpd="sng">
                  <a:solidFill>
                    <a:srgbClr val="759AA5">
                      <a:lumMod val="50000"/>
                    </a:srgbClr>
                  </a:solidFill>
                  <a:prstDash val="solid"/>
                </a:ln>
                <a:solidFill>
                  <a:srgbClr val="B9AB6F">
                    <a:tint val="1000"/>
                  </a:srgbClr>
                </a:solidFill>
              </a:rPr>
              <a:t/>
            </a:r>
            <a:br>
              <a:rPr lang="en-US" sz="6600" dirty="0" smtClean="0">
                <a:ln w="13335" cmpd="sng">
                  <a:solidFill>
                    <a:srgbClr val="759AA5">
                      <a:lumMod val="50000"/>
                    </a:srgbClr>
                  </a:solidFill>
                  <a:prstDash val="solid"/>
                </a:ln>
                <a:solidFill>
                  <a:srgbClr val="B9AB6F">
                    <a:tint val="1000"/>
                  </a:srgbClr>
                </a:solidFill>
              </a:rPr>
            </a:br>
            <a:r>
              <a:rPr lang="en-US" sz="6600" dirty="0">
                <a:ln w="13335" cmpd="sng">
                  <a:solidFill>
                    <a:srgbClr val="759AA5">
                      <a:lumMod val="50000"/>
                    </a:srgbClr>
                  </a:solidFill>
                  <a:prstDash val="solid"/>
                </a:ln>
                <a:solidFill>
                  <a:srgbClr val="B9AB6F">
                    <a:tint val="1000"/>
                  </a:srgbClr>
                </a:solidFill>
              </a:rPr>
              <a:t/>
            </a:r>
            <a:br>
              <a:rPr lang="en-US" sz="6600" dirty="0">
                <a:ln w="13335" cmpd="sng">
                  <a:solidFill>
                    <a:srgbClr val="759AA5">
                      <a:lumMod val="50000"/>
                    </a:srgbClr>
                  </a:solidFill>
                  <a:prstDash val="solid"/>
                </a:ln>
                <a:solidFill>
                  <a:srgbClr val="B9AB6F">
                    <a:tint val="1000"/>
                  </a:srgbClr>
                </a:solidFill>
              </a:rPr>
            </a:br>
            <a:r>
              <a:rPr lang="en-US" sz="6600" dirty="0" smtClean="0">
                <a:ln w="13335" cmpd="sng">
                  <a:solidFill>
                    <a:srgbClr val="759AA5">
                      <a:lumMod val="50000"/>
                    </a:srgbClr>
                  </a:solidFill>
                  <a:prstDash val="solid"/>
                </a:ln>
                <a:solidFill>
                  <a:srgbClr val="B9AB6F">
                    <a:tint val="1000"/>
                  </a:srgbClr>
                </a:solidFill>
              </a:rPr>
              <a:t/>
            </a:r>
            <a:br>
              <a:rPr lang="en-US" sz="6600" dirty="0" smtClean="0">
                <a:ln w="13335" cmpd="sng">
                  <a:solidFill>
                    <a:srgbClr val="759AA5">
                      <a:lumMod val="50000"/>
                    </a:srgbClr>
                  </a:solidFill>
                  <a:prstDash val="solid"/>
                </a:ln>
                <a:solidFill>
                  <a:srgbClr val="B9AB6F">
                    <a:tint val="1000"/>
                  </a:srgbClr>
                </a:solidFill>
              </a:rPr>
            </a:br>
            <a:r>
              <a:rPr lang="en-US" sz="3300" b="0" spc="0" dirty="0">
                <a:ln>
                  <a:noFill/>
                </a:ln>
                <a:solidFill>
                  <a:srgbClr val="DFE6D0"/>
                </a:solidFill>
                <a:ea typeface="Times New Roman"/>
                <a:cs typeface="+mn-cs"/>
              </a:rPr>
              <a:t/>
            </a:r>
            <a:br>
              <a:rPr lang="en-US" sz="3300" b="0" spc="0" dirty="0">
                <a:ln>
                  <a:noFill/>
                </a:ln>
                <a:solidFill>
                  <a:srgbClr val="DFE6D0"/>
                </a:solidFill>
                <a:ea typeface="Times New Roman"/>
                <a:cs typeface="+mn-cs"/>
              </a:rPr>
            </a:br>
            <a:r>
              <a:rPr lang="en-US" sz="6600" dirty="0" smtClean="0">
                <a:ln w="13335" cmpd="sng">
                  <a:solidFill>
                    <a:srgbClr val="759AA5">
                      <a:lumMod val="50000"/>
                    </a:srgbClr>
                  </a:solidFill>
                  <a:prstDash val="solid"/>
                </a:ln>
                <a:solidFill>
                  <a:srgbClr val="B9AB6F">
                    <a:tint val="1000"/>
                  </a:srgbClr>
                </a:solidFill>
              </a:rPr>
              <a:t>Just a recap…</a:t>
            </a:r>
            <a:endParaRPr lang="en-US" dirty="0"/>
          </a:p>
        </p:txBody>
      </p:sp>
      <p:sp>
        <p:nvSpPr>
          <p:cNvPr id="3" name="Content Placeholder 2"/>
          <p:cNvSpPr>
            <a:spLocks noGrp="1"/>
          </p:cNvSpPr>
          <p:nvPr>
            <p:ph idx="1"/>
          </p:nvPr>
        </p:nvSpPr>
        <p:spPr/>
        <p:txBody>
          <a:bodyPr>
            <a:normAutofit/>
          </a:bodyPr>
          <a:lstStyle/>
          <a:p>
            <a:pPr>
              <a:spcBef>
                <a:spcPts val="0"/>
              </a:spcBef>
              <a:tabLst>
                <a:tab pos="457200" algn="l"/>
              </a:tabLst>
            </a:pPr>
            <a:r>
              <a:rPr lang="en-US" sz="2800" dirty="0" smtClean="0">
                <a:latin typeface="+mj-lt"/>
                <a:ea typeface="Times New Roman"/>
              </a:rPr>
              <a:t>It </a:t>
            </a:r>
            <a:r>
              <a:rPr lang="en-US" sz="2800" dirty="0">
                <a:latin typeface="+mj-lt"/>
                <a:ea typeface="Times New Roman"/>
              </a:rPr>
              <a:t>is the central </a:t>
            </a:r>
            <a:r>
              <a:rPr lang="en-US" sz="2800" dirty="0" smtClean="0">
                <a:latin typeface="+mj-lt"/>
                <a:ea typeface="Times New Roman"/>
              </a:rPr>
              <a:t>message </a:t>
            </a:r>
            <a:r>
              <a:rPr lang="en-US" sz="2800" dirty="0">
                <a:latin typeface="+mj-lt"/>
                <a:ea typeface="Times New Roman"/>
              </a:rPr>
              <a:t>in a work of fiction</a:t>
            </a:r>
          </a:p>
          <a:p>
            <a:pPr>
              <a:spcBef>
                <a:spcPts val="0"/>
              </a:spcBef>
              <a:tabLst>
                <a:tab pos="457200" algn="l"/>
              </a:tabLst>
            </a:pPr>
            <a:r>
              <a:rPr lang="en-US" sz="2800" dirty="0">
                <a:latin typeface="+mj-lt"/>
                <a:ea typeface="Times New Roman"/>
              </a:rPr>
              <a:t>It is generally not stated directly</a:t>
            </a:r>
          </a:p>
          <a:p>
            <a:pPr>
              <a:spcBef>
                <a:spcPts val="0"/>
              </a:spcBef>
              <a:tabLst>
                <a:tab pos="457200" algn="l"/>
              </a:tabLst>
            </a:pPr>
            <a:r>
              <a:rPr lang="en-US" sz="2800" dirty="0" smtClean="0">
                <a:latin typeface="+mj-lt"/>
                <a:ea typeface="Times New Roman"/>
              </a:rPr>
              <a:t>It </a:t>
            </a:r>
            <a:r>
              <a:rPr lang="en-US" sz="2800" dirty="0">
                <a:latin typeface="+mj-lt"/>
                <a:ea typeface="Times New Roman"/>
              </a:rPr>
              <a:t>is NOT the same as the subject or topic of a work; it is </a:t>
            </a:r>
            <a:r>
              <a:rPr lang="en-US" sz="2800" i="1" dirty="0">
                <a:latin typeface="+mj-lt"/>
                <a:ea typeface="Times New Roman"/>
              </a:rPr>
              <a:t>insight about</a:t>
            </a:r>
            <a:r>
              <a:rPr lang="en-US" sz="2800" dirty="0">
                <a:latin typeface="+mj-lt"/>
                <a:ea typeface="Times New Roman"/>
              </a:rPr>
              <a:t> that subject or topic.</a:t>
            </a:r>
          </a:p>
          <a:p>
            <a:pPr>
              <a:spcBef>
                <a:spcPts val="0"/>
              </a:spcBef>
              <a:tabLst>
                <a:tab pos="457200" algn="l"/>
              </a:tabLst>
            </a:pPr>
            <a:r>
              <a:rPr lang="en-US" sz="2800" dirty="0" smtClean="0">
                <a:latin typeface="+mj-lt"/>
                <a:ea typeface="Times New Roman"/>
              </a:rPr>
              <a:t>Think </a:t>
            </a:r>
            <a:r>
              <a:rPr lang="en-US" sz="2800" dirty="0">
                <a:latin typeface="+mj-lt"/>
                <a:ea typeface="Times New Roman"/>
              </a:rPr>
              <a:t>universally</a:t>
            </a:r>
            <a:r>
              <a:rPr lang="en-US" sz="2800" dirty="0" smtClean="0">
                <a:latin typeface="+mj-lt"/>
                <a:ea typeface="Times New Roman"/>
              </a:rPr>
              <a:t>!!!</a:t>
            </a:r>
          </a:p>
          <a:p>
            <a:pPr>
              <a:spcBef>
                <a:spcPts val="0"/>
              </a:spcBef>
              <a:tabLst>
                <a:tab pos="457200" algn="l"/>
              </a:tabLst>
            </a:pPr>
            <a:r>
              <a:rPr lang="en-US" sz="2800" dirty="0" smtClean="0">
                <a:latin typeface="+mj-lt"/>
                <a:ea typeface="Times New Roman"/>
              </a:rPr>
              <a:t>IT IS NOT A MORAL!</a:t>
            </a:r>
            <a:endParaRPr lang="en-US" sz="2800" dirty="0">
              <a:latin typeface="+mj-lt"/>
              <a:ea typeface="Times New Roman"/>
            </a:endParaRPr>
          </a:p>
          <a:p>
            <a:endParaRPr lang="en-US" dirty="0"/>
          </a:p>
        </p:txBody>
      </p:sp>
    </p:spTree>
    <p:extLst>
      <p:ext uri="{BB962C8B-B14F-4D97-AF65-F5344CB8AC3E}">
        <p14:creationId xmlns:p14="http://schemas.microsoft.com/office/powerpoint/2010/main" val="334945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i="1" dirty="0" smtClean="0"/>
              <a:t>theme:</a:t>
            </a:r>
            <a:endParaRPr lang="en-US" sz="6600" i="1" dirty="0"/>
          </a:p>
        </p:txBody>
      </p:sp>
      <p:sp>
        <p:nvSpPr>
          <p:cNvPr id="3" name="Content Placeholder 2"/>
          <p:cNvSpPr>
            <a:spLocks noGrp="1"/>
          </p:cNvSpPr>
          <p:nvPr>
            <p:ph idx="1"/>
          </p:nvPr>
        </p:nvSpPr>
        <p:spPr/>
        <p:txBody>
          <a:bodyPr/>
          <a:lstStyle/>
          <a:p>
            <a:r>
              <a:rPr lang="en-US" sz="4000" dirty="0" smtClean="0"/>
              <a:t>Theme is the central message in a work of literature.</a:t>
            </a:r>
          </a:p>
          <a:p>
            <a:r>
              <a:rPr lang="en-US" sz="4000" dirty="0" smtClean="0"/>
              <a:t>It is the point of the story, so to speak. It is the idea we can think about and apply to our own lives. </a:t>
            </a:r>
          </a:p>
          <a:p>
            <a:endParaRPr lang="en-US" dirty="0" smtClean="0"/>
          </a:p>
        </p:txBody>
      </p:sp>
    </p:spTree>
    <p:extLst>
      <p:ext uri="{BB962C8B-B14F-4D97-AF65-F5344CB8AC3E}">
        <p14:creationId xmlns:p14="http://schemas.microsoft.com/office/powerpoint/2010/main" val="120028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Things to consider…</a:t>
            </a:r>
            <a:endParaRPr lang="en-US" sz="6600" dirty="0"/>
          </a:p>
        </p:txBody>
      </p:sp>
      <p:sp>
        <p:nvSpPr>
          <p:cNvPr id="3" name="Content Placeholder 2"/>
          <p:cNvSpPr>
            <a:spLocks noGrp="1"/>
          </p:cNvSpPr>
          <p:nvPr>
            <p:ph idx="1"/>
          </p:nvPr>
        </p:nvSpPr>
        <p:spPr>
          <a:xfrm>
            <a:off x="0" y="1295400"/>
            <a:ext cx="8534400" cy="5181600"/>
          </a:xfrm>
        </p:spPr>
        <p:txBody>
          <a:bodyPr>
            <a:noAutofit/>
          </a:bodyPr>
          <a:lstStyle/>
          <a:p>
            <a:r>
              <a:rPr lang="en-US" sz="2800" dirty="0"/>
              <a:t>In most cases, the theme is not directly stated </a:t>
            </a:r>
            <a:r>
              <a:rPr lang="en-US" sz="2800" dirty="0" smtClean="0"/>
              <a:t>but </a:t>
            </a:r>
            <a:r>
              <a:rPr lang="en-US" sz="2800" dirty="0"/>
              <a:t>must be </a:t>
            </a:r>
            <a:r>
              <a:rPr lang="en-US" sz="2800" b="1" dirty="0"/>
              <a:t>inferred</a:t>
            </a:r>
            <a:r>
              <a:rPr lang="en-US" sz="2800" dirty="0" smtClean="0"/>
              <a:t>. </a:t>
            </a:r>
          </a:p>
          <a:p>
            <a:r>
              <a:rPr lang="en-US" sz="2800" dirty="0" smtClean="0"/>
              <a:t>We can figure out the theme by analyzing the story, paying close attention to how the author has crafted his story based on the elements on storytelling like </a:t>
            </a:r>
            <a:r>
              <a:rPr lang="en-US" sz="2800" i="1" dirty="0" smtClean="0"/>
              <a:t>characterization, point of view, tone, symbolism, motif, etc.</a:t>
            </a:r>
            <a:endParaRPr lang="en-US" sz="2800" dirty="0" smtClean="0"/>
          </a:p>
          <a:p>
            <a:r>
              <a:rPr lang="en-US" sz="2800" dirty="0" smtClean="0"/>
              <a:t>Our reading of the theme is based on </a:t>
            </a:r>
            <a:r>
              <a:rPr lang="en-US" sz="2800" b="1" dirty="0" smtClean="0"/>
              <a:t>textual evidence, </a:t>
            </a:r>
            <a:r>
              <a:rPr lang="en-US" sz="2800" dirty="0" smtClean="0"/>
              <a:t>meaning</a:t>
            </a:r>
            <a:r>
              <a:rPr lang="en-US" sz="2800" b="1" dirty="0" smtClean="0"/>
              <a:t> </a:t>
            </a:r>
            <a:r>
              <a:rPr lang="en-US" sz="2800" dirty="0" smtClean="0"/>
              <a:t>we can support our ideas with examples from the text. </a:t>
            </a:r>
            <a:r>
              <a:rPr lang="en-US" dirty="0"/>
              <a:t>	</a:t>
            </a:r>
            <a:r>
              <a:rPr lang="en-US" dirty="0" smtClean="0"/>
              <a:t>			</a:t>
            </a:r>
          </a:p>
          <a:p>
            <a:pPr marL="0" indent="0">
              <a:buNone/>
            </a:pPr>
            <a:r>
              <a:rPr lang="en-US" sz="2400" dirty="0" smtClean="0"/>
              <a:t>						QUESTIONS?</a:t>
            </a:r>
            <a:endParaRPr lang="en-US" sz="2400" dirty="0"/>
          </a:p>
        </p:txBody>
      </p:sp>
    </p:spTree>
    <p:extLst>
      <p:ext uri="{BB962C8B-B14F-4D97-AF65-F5344CB8AC3E}">
        <p14:creationId xmlns:p14="http://schemas.microsoft.com/office/powerpoint/2010/main" val="39870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Theme vs. Topic</a:t>
            </a:r>
            <a:endParaRPr lang="en-US" sz="6600" dirty="0"/>
          </a:p>
        </p:txBody>
      </p:sp>
      <p:sp>
        <p:nvSpPr>
          <p:cNvPr id="3" name="Content Placeholder 2"/>
          <p:cNvSpPr>
            <a:spLocks noGrp="1"/>
          </p:cNvSpPr>
          <p:nvPr>
            <p:ph idx="1"/>
          </p:nvPr>
        </p:nvSpPr>
        <p:spPr/>
        <p:txBody>
          <a:bodyPr>
            <a:normAutofit/>
          </a:bodyPr>
          <a:lstStyle/>
          <a:p>
            <a:r>
              <a:rPr lang="en-US" sz="4000" dirty="0" smtClean="0"/>
              <a:t>A theme is a specific </a:t>
            </a:r>
            <a:r>
              <a:rPr lang="en-US" sz="4000" b="1" dirty="0" smtClean="0"/>
              <a:t>STATEMENT</a:t>
            </a:r>
            <a:r>
              <a:rPr lang="en-US" sz="4000" dirty="0" smtClean="0"/>
              <a:t> (a complete sentence) about life, society, human nature, or the human condition. </a:t>
            </a:r>
          </a:p>
        </p:txBody>
      </p:sp>
    </p:spTree>
    <p:extLst>
      <p:ext uri="{BB962C8B-B14F-4D97-AF65-F5344CB8AC3E}">
        <p14:creationId xmlns:p14="http://schemas.microsoft.com/office/powerpoint/2010/main" val="412517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For example:</a:t>
            </a:r>
            <a:endParaRPr lang="en-US" sz="6000" dirty="0"/>
          </a:p>
        </p:txBody>
      </p:sp>
      <p:sp>
        <p:nvSpPr>
          <p:cNvPr id="4" name="Content Placeholder 3"/>
          <p:cNvSpPr>
            <a:spLocks noGrp="1"/>
          </p:cNvSpPr>
          <p:nvPr>
            <p:ph sz="half" idx="1"/>
          </p:nvPr>
        </p:nvSpPr>
        <p:spPr/>
        <p:txBody>
          <a:bodyPr>
            <a:normAutofit/>
          </a:bodyPr>
          <a:lstStyle/>
          <a:p>
            <a:pPr marL="0" indent="0" algn="ctr">
              <a:buNone/>
            </a:pPr>
            <a:r>
              <a:rPr lang="en-US" u="sng" dirty="0" smtClean="0"/>
              <a:t>Topic</a:t>
            </a:r>
          </a:p>
          <a:p>
            <a:r>
              <a:rPr lang="en-US" dirty="0" smtClean="0"/>
              <a:t>Love</a:t>
            </a:r>
          </a:p>
          <a:p>
            <a:r>
              <a:rPr lang="en-US" dirty="0" smtClean="0"/>
              <a:t>Jealously  </a:t>
            </a:r>
          </a:p>
          <a:p>
            <a:r>
              <a:rPr lang="en-US" dirty="0" smtClean="0"/>
              <a:t>Justice</a:t>
            </a:r>
          </a:p>
        </p:txBody>
      </p:sp>
      <p:sp>
        <p:nvSpPr>
          <p:cNvPr id="5" name="Content Placeholder 4"/>
          <p:cNvSpPr>
            <a:spLocks noGrp="1"/>
          </p:cNvSpPr>
          <p:nvPr>
            <p:ph sz="half" idx="2"/>
          </p:nvPr>
        </p:nvSpPr>
        <p:spPr>
          <a:xfrm>
            <a:off x="3733800" y="1600200"/>
            <a:ext cx="4953000" cy="4525963"/>
          </a:xfrm>
        </p:spPr>
        <p:txBody>
          <a:bodyPr>
            <a:normAutofit/>
          </a:bodyPr>
          <a:lstStyle/>
          <a:p>
            <a:pPr marL="0" indent="0" algn="ctr">
              <a:buNone/>
            </a:pPr>
            <a:r>
              <a:rPr lang="en-US" u="sng" dirty="0" smtClean="0"/>
              <a:t>Theme</a:t>
            </a:r>
          </a:p>
          <a:p>
            <a:r>
              <a:rPr lang="en-US" sz="2400" dirty="0" smtClean="0"/>
              <a:t>“Love can make us better people.”</a:t>
            </a:r>
          </a:p>
          <a:p>
            <a:r>
              <a:rPr lang="en-US" sz="2400" dirty="0" smtClean="0"/>
              <a:t>“Jealously can be very destructive.”</a:t>
            </a:r>
            <a:endParaRPr lang="en-US" sz="2400" dirty="0"/>
          </a:p>
          <a:p>
            <a:r>
              <a:rPr lang="en-US" sz="2400" dirty="0" smtClean="0"/>
              <a:t>“Justice has multiple sides; what is fair to some is unfair for others.”</a:t>
            </a:r>
            <a:endParaRPr lang="en-US" sz="2400" dirty="0"/>
          </a:p>
        </p:txBody>
      </p:sp>
    </p:spTree>
    <p:extLst>
      <p:ext uri="{BB962C8B-B14F-4D97-AF65-F5344CB8AC3E}">
        <p14:creationId xmlns:p14="http://schemas.microsoft.com/office/powerpoint/2010/main" val="39064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a:ln w="13335" cmpd="sng">
                  <a:solidFill>
                    <a:srgbClr val="759AA5">
                      <a:lumMod val="50000"/>
                    </a:srgbClr>
                  </a:solidFill>
                  <a:prstDash val="solid"/>
                </a:ln>
                <a:solidFill>
                  <a:srgbClr val="B9AB6F">
                    <a:tint val="1000"/>
                  </a:srgbClr>
                </a:solidFill>
              </a:rPr>
              <a:t>Theme vs. </a:t>
            </a:r>
            <a:r>
              <a:rPr lang="en-US" sz="6600" dirty="0" smtClean="0">
                <a:ln w="13335" cmpd="sng">
                  <a:solidFill>
                    <a:srgbClr val="759AA5">
                      <a:lumMod val="50000"/>
                    </a:srgbClr>
                  </a:solidFill>
                  <a:prstDash val="solid"/>
                </a:ln>
                <a:solidFill>
                  <a:srgbClr val="B9AB6F">
                    <a:tint val="1000"/>
                  </a:srgbClr>
                </a:solidFill>
              </a:rPr>
              <a:t>Moral</a:t>
            </a:r>
            <a:endParaRPr lang="en-US" dirty="0"/>
          </a:p>
        </p:txBody>
      </p:sp>
      <p:sp>
        <p:nvSpPr>
          <p:cNvPr id="3" name="Content Placeholder 2"/>
          <p:cNvSpPr>
            <a:spLocks noGrp="1"/>
          </p:cNvSpPr>
          <p:nvPr>
            <p:ph idx="1"/>
          </p:nvPr>
        </p:nvSpPr>
        <p:spPr/>
        <p:txBody>
          <a:bodyPr/>
          <a:lstStyle/>
          <a:p>
            <a:pPr lvl="0">
              <a:buClr>
                <a:srgbClr val="759AA5">
                  <a:lumMod val="60000"/>
                  <a:lumOff val="40000"/>
                </a:srgbClr>
              </a:buClr>
            </a:pPr>
            <a:r>
              <a:rPr lang="en-US" sz="4000" dirty="0">
                <a:solidFill>
                  <a:srgbClr val="DFE6D0"/>
                </a:solidFill>
              </a:rPr>
              <a:t>A theme is </a:t>
            </a:r>
            <a:r>
              <a:rPr lang="en-US" sz="4000" dirty="0" smtClean="0">
                <a:solidFill>
                  <a:srgbClr val="DFE6D0"/>
                </a:solidFill>
              </a:rPr>
              <a:t>an observation about </a:t>
            </a:r>
            <a:r>
              <a:rPr lang="en-US" sz="4000" dirty="0">
                <a:solidFill>
                  <a:srgbClr val="DFE6D0"/>
                </a:solidFill>
              </a:rPr>
              <a:t>life, society, human nature, or the human condition. </a:t>
            </a:r>
            <a:endParaRPr lang="en-US" sz="4000" dirty="0" smtClean="0">
              <a:solidFill>
                <a:srgbClr val="DFE6D0"/>
              </a:solidFill>
            </a:endParaRPr>
          </a:p>
          <a:p>
            <a:pPr lvl="0">
              <a:buClr>
                <a:srgbClr val="759AA5">
                  <a:lumMod val="60000"/>
                  <a:lumOff val="40000"/>
                </a:srgbClr>
              </a:buClr>
            </a:pPr>
            <a:r>
              <a:rPr lang="en-US" sz="4000" dirty="0" smtClean="0">
                <a:solidFill>
                  <a:srgbClr val="DFE6D0"/>
                </a:solidFill>
              </a:rPr>
              <a:t>A moral is advice on how to live (or not live) you life.</a:t>
            </a:r>
            <a:endParaRPr lang="en-US" sz="4000" dirty="0">
              <a:solidFill>
                <a:srgbClr val="DFE6D0"/>
              </a:solidFill>
            </a:endParaRPr>
          </a:p>
          <a:p>
            <a:endParaRPr lang="en-US" dirty="0"/>
          </a:p>
        </p:txBody>
      </p:sp>
    </p:spTree>
    <p:extLst>
      <p:ext uri="{BB962C8B-B14F-4D97-AF65-F5344CB8AC3E}">
        <p14:creationId xmlns:p14="http://schemas.microsoft.com/office/powerpoint/2010/main" val="362475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ln w="13335" cmpd="sng">
                  <a:solidFill>
                    <a:srgbClr val="759AA5">
                      <a:lumMod val="50000"/>
                    </a:srgbClr>
                  </a:solidFill>
                  <a:prstDash val="solid"/>
                </a:ln>
                <a:solidFill>
                  <a:srgbClr val="B9AB6F">
                    <a:tint val="1000"/>
                  </a:srgbClr>
                </a:solidFill>
              </a:rPr>
              <a:t>For example:</a:t>
            </a:r>
            <a:endParaRPr lang="en-US" dirty="0"/>
          </a:p>
        </p:txBody>
      </p:sp>
      <p:sp>
        <p:nvSpPr>
          <p:cNvPr id="3" name="Content Placeholder 2"/>
          <p:cNvSpPr>
            <a:spLocks noGrp="1"/>
          </p:cNvSpPr>
          <p:nvPr>
            <p:ph sz="half" idx="1"/>
          </p:nvPr>
        </p:nvSpPr>
        <p:spPr/>
        <p:txBody>
          <a:bodyPr>
            <a:normAutofit fontScale="92500"/>
          </a:bodyPr>
          <a:lstStyle/>
          <a:p>
            <a:pPr marL="0" indent="0" algn="ctr">
              <a:buNone/>
            </a:pPr>
            <a:r>
              <a:rPr lang="en-US" u="sng" dirty="0" smtClean="0"/>
              <a:t>Moral</a:t>
            </a:r>
          </a:p>
          <a:p>
            <a:r>
              <a:rPr lang="en-US" sz="2400" dirty="0" smtClean="0"/>
              <a:t>Don’t judge a book by it’s cover.</a:t>
            </a:r>
          </a:p>
          <a:p>
            <a:endParaRPr lang="en-US" sz="2400" dirty="0" smtClean="0"/>
          </a:p>
          <a:p>
            <a:endParaRPr lang="en-US" sz="2400" dirty="0"/>
          </a:p>
          <a:p>
            <a:endParaRPr lang="en-US" sz="2400" dirty="0" smtClean="0"/>
          </a:p>
          <a:p>
            <a:endParaRPr lang="en-US" sz="2400" dirty="0"/>
          </a:p>
          <a:p>
            <a:pPr marL="0" indent="0">
              <a:buNone/>
            </a:pPr>
            <a:r>
              <a:rPr lang="en-US" sz="2400" dirty="0" smtClean="0"/>
              <a:t>*The above is also an example of a cliché, which you should </a:t>
            </a:r>
            <a:r>
              <a:rPr lang="en-US" sz="2400" i="1" dirty="0" smtClean="0"/>
              <a:t>avoid like the plague</a:t>
            </a:r>
            <a:r>
              <a:rPr lang="en-US" sz="2400" dirty="0" smtClean="0"/>
              <a:t>. We will further discuss clichés later in the year. </a:t>
            </a:r>
          </a:p>
          <a:p>
            <a:endParaRPr lang="en-US" dirty="0" smtClean="0"/>
          </a:p>
          <a:p>
            <a:endParaRPr lang="en-US" dirty="0"/>
          </a:p>
        </p:txBody>
      </p:sp>
      <p:sp>
        <p:nvSpPr>
          <p:cNvPr id="4" name="Content Placeholder 3"/>
          <p:cNvSpPr>
            <a:spLocks noGrp="1"/>
          </p:cNvSpPr>
          <p:nvPr>
            <p:ph sz="half" idx="2"/>
          </p:nvPr>
        </p:nvSpPr>
        <p:spPr/>
        <p:txBody>
          <a:bodyPr>
            <a:normAutofit fontScale="92500"/>
          </a:bodyPr>
          <a:lstStyle/>
          <a:p>
            <a:pPr marL="0" indent="0" algn="ctr">
              <a:buNone/>
            </a:pPr>
            <a:r>
              <a:rPr lang="en-US" u="sng" dirty="0" smtClean="0"/>
              <a:t>Theme</a:t>
            </a:r>
          </a:p>
          <a:p>
            <a:r>
              <a:rPr lang="en-US" sz="2400" dirty="0" smtClean="0"/>
              <a:t>People are often quick to judge others based on appearances.</a:t>
            </a:r>
          </a:p>
          <a:p>
            <a:pPr marL="0" indent="0">
              <a:buNone/>
            </a:pPr>
            <a:endParaRPr lang="en-US" dirty="0"/>
          </a:p>
        </p:txBody>
      </p:sp>
    </p:spTree>
    <p:extLst>
      <p:ext uri="{BB962C8B-B14F-4D97-AF65-F5344CB8AC3E}">
        <p14:creationId xmlns:p14="http://schemas.microsoft.com/office/powerpoint/2010/main" val="227904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smtClean="0">
                <a:ln w="13335" cmpd="sng">
                  <a:solidFill>
                    <a:srgbClr val="759AA5">
                      <a:lumMod val="50000"/>
                    </a:srgbClr>
                  </a:solidFill>
                  <a:prstDash val="solid"/>
                </a:ln>
                <a:solidFill>
                  <a:srgbClr val="B9AB6F">
                    <a:tint val="1000"/>
                  </a:srgbClr>
                </a:solidFill>
              </a:rPr>
              <a:t>Universal Application</a:t>
            </a:r>
            <a:endParaRPr lang="en-US" dirty="0"/>
          </a:p>
        </p:txBody>
      </p:sp>
      <p:sp>
        <p:nvSpPr>
          <p:cNvPr id="3" name="Content Placeholder 2"/>
          <p:cNvSpPr>
            <a:spLocks noGrp="1"/>
          </p:cNvSpPr>
          <p:nvPr>
            <p:ph idx="1"/>
          </p:nvPr>
        </p:nvSpPr>
        <p:spPr/>
        <p:txBody>
          <a:bodyPr/>
          <a:lstStyle/>
          <a:p>
            <a:pPr lvl="0">
              <a:buClr>
                <a:srgbClr val="759AA5">
                  <a:lumMod val="60000"/>
                  <a:lumOff val="40000"/>
                </a:srgbClr>
              </a:buClr>
            </a:pPr>
            <a:r>
              <a:rPr lang="en-US" sz="4000" dirty="0">
                <a:solidFill>
                  <a:srgbClr val="DFE6D0"/>
                </a:solidFill>
              </a:rPr>
              <a:t>A theme </a:t>
            </a:r>
            <a:r>
              <a:rPr lang="en-US" sz="4000" dirty="0" smtClean="0">
                <a:solidFill>
                  <a:srgbClr val="DFE6D0"/>
                </a:solidFill>
              </a:rPr>
              <a:t>must be </a:t>
            </a:r>
            <a:r>
              <a:rPr lang="en-US" sz="4000" b="1" dirty="0" smtClean="0">
                <a:solidFill>
                  <a:srgbClr val="DFE6D0"/>
                </a:solidFill>
              </a:rPr>
              <a:t>UNIVERSAL</a:t>
            </a:r>
            <a:r>
              <a:rPr lang="en-US" sz="4000" dirty="0" smtClean="0">
                <a:solidFill>
                  <a:srgbClr val="DFE6D0"/>
                </a:solidFill>
              </a:rPr>
              <a:t>, meaning it is applicable outside of the text. </a:t>
            </a:r>
            <a:endParaRPr lang="en-US" sz="4000" dirty="0">
              <a:solidFill>
                <a:srgbClr val="DFE6D0"/>
              </a:solidFill>
            </a:endParaRPr>
          </a:p>
          <a:p>
            <a:endParaRPr lang="en-US" dirty="0"/>
          </a:p>
        </p:txBody>
      </p:sp>
    </p:spTree>
    <p:extLst>
      <p:ext uri="{BB962C8B-B14F-4D97-AF65-F5344CB8AC3E}">
        <p14:creationId xmlns:p14="http://schemas.microsoft.com/office/powerpoint/2010/main" val="282772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ln w="13335" cmpd="sng">
                  <a:solidFill>
                    <a:srgbClr val="759AA5">
                      <a:lumMod val="50000"/>
                    </a:srgbClr>
                  </a:solidFill>
                  <a:prstDash val="solid"/>
                </a:ln>
                <a:solidFill>
                  <a:srgbClr val="B9AB6F">
                    <a:tint val="1000"/>
                  </a:srgbClr>
                </a:solidFill>
              </a:rPr>
              <a:t>For example:</a:t>
            </a:r>
            <a:endParaRPr lang="en-US" dirty="0"/>
          </a:p>
        </p:txBody>
      </p:sp>
      <p:sp>
        <p:nvSpPr>
          <p:cNvPr id="3" name="Content Placeholder 2"/>
          <p:cNvSpPr>
            <a:spLocks noGrp="1"/>
          </p:cNvSpPr>
          <p:nvPr>
            <p:ph sz="half" idx="1"/>
          </p:nvPr>
        </p:nvSpPr>
        <p:spPr/>
        <p:txBody>
          <a:bodyPr>
            <a:normAutofit lnSpcReduction="10000"/>
          </a:bodyPr>
          <a:lstStyle/>
          <a:p>
            <a:pPr marL="0" indent="0" algn="ctr">
              <a:buNone/>
            </a:pPr>
            <a:r>
              <a:rPr lang="en-US" u="sng" dirty="0" smtClean="0"/>
              <a:t>Not universal</a:t>
            </a:r>
          </a:p>
          <a:p>
            <a:r>
              <a:rPr lang="en-US" sz="2400" dirty="0" smtClean="0"/>
              <a:t>In </a:t>
            </a:r>
            <a:r>
              <a:rPr lang="en-US" sz="2400" i="1" dirty="0" smtClean="0"/>
              <a:t>Finding Nemo</a:t>
            </a:r>
            <a:r>
              <a:rPr lang="en-US" sz="2400" dirty="0" smtClean="0"/>
              <a:t>, the theme is that Marlin learns to just keep swimming. </a:t>
            </a:r>
          </a:p>
          <a:p>
            <a:endParaRPr lang="en-US" dirty="0" smtClean="0"/>
          </a:p>
          <a:p>
            <a:endParaRPr lang="en-US" dirty="0"/>
          </a:p>
          <a:p>
            <a:endParaRPr lang="en-US" dirty="0"/>
          </a:p>
          <a:p>
            <a:pPr marL="0" indent="0">
              <a:buNone/>
            </a:pPr>
            <a:r>
              <a:rPr lang="en-US" sz="2400" dirty="0" smtClean="0"/>
              <a:t>*Actually, there’s a lot going wrong here. Not only is this statement not universal, it is vague and pretty cliché. </a:t>
            </a:r>
          </a:p>
          <a:p>
            <a:endParaRPr lang="en-US" dirty="0"/>
          </a:p>
          <a:p>
            <a:endParaRPr lang="en-US" dirty="0" smtClean="0"/>
          </a:p>
        </p:txBody>
      </p:sp>
      <p:sp>
        <p:nvSpPr>
          <p:cNvPr id="4" name="Content Placeholder 3"/>
          <p:cNvSpPr>
            <a:spLocks noGrp="1"/>
          </p:cNvSpPr>
          <p:nvPr>
            <p:ph sz="half" idx="2"/>
          </p:nvPr>
        </p:nvSpPr>
        <p:spPr/>
        <p:txBody>
          <a:bodyPr>
            <a:normAutofit lnSpcReduction="10000"/>
          </a:bodyPr>
          <a:lstStyle/>
          <a:p>
            <a:pPr marL="0" indent="0" algn="ctr">
              <a:buNone/>
            </a:pPr>
            <a:r>
              <a:rPr lang="en-US" dirty="0" smtClean="0"/>
              <a:t>Universal</a:t>
            </a:r>
          </a:p>
          <a:p>
            <a:r>
              <a:rPr lang="en-US" sz="2400" dirty="0" smtClean="0"/>
              <a:t>In </a:t>
            </a:r>
            <a:r>
              <a:rPr lang="en-US" sz="2400" i="1" dirty="0" smtClean="0"/>
              <a:t>Finding Nemo,</a:t>
            </a:r>
            <a:r>
              <a:rPr lang="en-US" sz="2400" dirty="0" smtClean="0"/>
              <a:t> the theme is that challenges can often bring people closer together. </a:t>
            </a:r>
            <a:endParaRPr lang="en-US" sz="2400" dirty="0"/>
          </a:p>
        </p:txBody>
      </p:sp>
    </p:spTree>
    <p:extLst>
      <p:ext uri="{BB962C8B-B14F-4D97-AF65-F5344CB8AC3E}">
        <p14:creationId xmlns:p14="http://schemas.microsoft.com/office/powerpoint/2010/main" val="167639949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361</TotalTime>
  <Words>506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Thatch</vt:lpstr>
      <vt:lpstr>Theme</vt:lpstr>
      <vt:lpstr>theme:</vt:lpstr>
      <vt:lpstr>Things to consider…</vt:lpstr>
      <vt:lpstr>Theme vs. Topic</vt:lpstr>
      <vt:lpstr>For example:</vt:lpstr>
      <vt:lpstr>Theme vs. Moral</vt:lpstr>
      <vt:lpstr>For example:</vt:lpstr>
      <vt:lpstr>Universal Application</vt:lpstr>
      <vt:lpstr>For example:</vt:lpstr>
      <vt:lpstr>Why is it important? </vt:lpstr>
      <vt:lpstr>    Just a recap…</vt:lpstr>
    </vt:vector>
  </TitlesOfParts>
  <Company>Quincy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dc:title>
  <dc:creator>amybacchieri</dc:creator>
  <cp:lastModifiedBy>KATHLEEN VOLTA</cp:lastModifiedBy>
  <cp:revision>18</cp:revision>
  <cp:lastPrinted>2017-09-13T18:57:58Z</cp:lastPrinted>
  <dcterms:created xsi:type="dcterms:W3CDTF">2011-10-11T15:38:03Z</dcterms:created>
  <dcterms:modified xsi:type="dcterms:W3CDTF">2017-09-14T14:40:05Z</dcterms:modified>
</cp:coreProperties>
</file>